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14"/>
  </p:notesMasterIdLst>
  <p:handoutMasterIdLst>
    <p:handoutMasterId r:id="rId15"/>
  </p:handoutMasterIdLst>
  <p:sldIdLst>
    <p:sldId id="1503" r:id="rId2"/>
    <p:sldId id="1798" r:id="rId3"/>
    <p:sldId id="1224" r:id="rId4"/>
    <p:sldId id="1804" r:id="rId5"/>
    <p:sldId id="1805" r:id="rId6"/>
    <p:sldId id="1807" r:id="rId7"/>
    <p:sldId id="1808" r:id="rId8"/>
    <p:sldId id="1800" r:id="rId9"/>
    <p:sldId id="1801" r:id="rId10"/>
    <p:sldId id="1803" r:id="rId11"/>
    <p:sldId id="1802" r:id="rId12"/>
    <p:sldId id="1799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503"/>
            <p14:sldId id="1798"/>
            <p14:sldId id="1224"/>
            <p14:sldId id="1804"/>
            <p14:sldId id="1805"/>
            <p14:sldId id="1807"/>
            <p14:sldId id="1808"/>
            <p14:sldId id="1800"/>
            <p14:sldId id="1801"/>
            <p14:sldId id="1803"/>
            <p14:sldId id="1802"/>
            <p14:sldId id="17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3E729D"/>
    <a:srgbClr val="B58900"/>
    <a:srgbClr val="FB8E20"/>
    <a:srgbClr val="36544F"/>
    <a:srgbClr val="5AB88F"/>
    <a:srgbClr val="D4EBE9"/>
    <a:srgbClr val="B04432"/>
    <a:srgbClr val="9E60B8"/>
    <a:srgbClr val="0DC2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71"/>
    <p:restoredTop sz="96911" autoAdjust="0"/>
  </p:normalViewPr>
  <p:slideViewPr>
    <p:cSldViewPr snapToGrid="0" snapToObjects="1">
      <p:cViewPr varScale="1">
        <p:scale>
          <a:sx n="170" d="100"/>
          <a:sy n="170" d="100"/>
        </p:scale>
        <p:origin x="696" y="17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15.04.25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15.04.25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4/15/25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4F8B5AC-AD70-C949-2C83-458CFA9DC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21239" y="-1893195"/>
            <a:ext cx="15240821" cy="95255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1" y="-1062"/>
            <a:ext cx="9143999" cy="4550833"/>
          </a:xfrm>
          <a:prstGeom prst="rect">
            <a:avLst/>
          </a:prstGeom>
          <a:solidFill>
            <a:srgbClr val="D4EBE9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3825382" y="3173663"/>
            <a:ext cx="5591070" cy="144655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8800" b="1" dirty="0" err="1">
                <a:ln>
                  <a:solidFill>
                    <a:srgbClr val="B58900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Next.js</a:t>
            </a:r>
            <a:endParaRPr lang="de-DE" sz="8800" b="1" dirty="0">
              <a:ln>
                <a:solidFill>
                  <a:srgbClr val="B58900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tech</a:t>
            </a:r>
            <a:r>
              <a:rPr lang="de-DE" sz="1050" spc="60" dirty="0">
                <a:solidFill>
                  <a:srgbClr val="D4EBE9"/>
                </a:solidFill>
              </a:rPr>
              <a:t> &amp; </a:t>
            </a:r>
            <a:r>
              <a:rPr lang="de-DE" sz="1050" spc="60" dirty="0" err="1">
                <a:solidFill>
                  <a:srgbClr val="D4EBE9"/>
                </a:solidFill>
              </a:rPr>
              <a:t>talk</a:t>
            </a:r>
            <a:r>
              <a:rPr lang="de-DE" sz="1050" spc="60" dirty="0">
                <a:solidFill>
                  <a:srgbClr val="D4EBE9"/>
                </a:solidFill>
              </a:rPr>
              <a:t> Dortmund | 25. April 2025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125F9A2-CB4F-3DB1-1E14-EEB5DFB3A7E9}"/>
              </a:ext>
            </a:extLst>
          </p:cNvPr>
          <p:cNvSpPr/>
          <p:nvPr/>
        </p:nvSpPr>
        <p:spPr>
          <a:xfrm>
            <a:off x="3720789" y="656104"/>
            <a:ext cx="5226398" cy="132343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ln>
                  <a:solidFill>
                    <a:srgbClr val="B58900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Frontend</a:t>
            </a:r>
            <a:endParaRPr lang="de-DE" sz="2400" b="1" dirty="0">
              <a:ln>
                <a:solidFill>
                  <a:srgbClr val="B58900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E96A0B0-0A63-A1FD-540F-4C26EA78F70F}"/>
              </a:ext>
            </a:extLst>
          </p:cNvPr>
          <p:cNvSpPr txBox="1"/>
          <p:nvPr/>
        </p:nvSpPr>
        <p:spPr>
          <a:xfrm>
            <a:off x="888641" y="2418000"/>
            <a:ext cx="82200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ln>
                  <a:solidFill>
                    <a:srgbClr val="B58900"/>
                  </a:solidFill>
                </a:ln>
                <a:solidFill>
                  <a:srgbClr val="3E729D"/>
                </a:solidFill>
                <a:latin typeface="Montserrat" charset="0"/>
              </a:rPr>
              <a:t>Webanwendungen</a:t>
            </a:r>
            <a:endParaRPr lang="de-DE" sz="3200" b="1" dirty="0">
              <a:ln>
                <a:solidFill>
                  <a:srgbClr val="B58900"/>
                </a:solidFill>
              </a:ln>
              <a:solidFill>
                <a:srgbClr val="3E729D"/>
              </a:solidFill>
              <a:latin typeface="Montserrat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AAC7DD4-1E77-6338-279C-7D74737E5CDA}"/>
              </a:ext>
            </a:extLst>
          </p:cNvPr>
          <p:cNvSpPr txBox="1"/>
          <p:nvPr/>
        </p:nvSpPr>
        <p:spPr>
          <a:xfrm>
            <a:off x="4342838" y="363849"/>
            <a:ext cx="151532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Das</a:t>
            </a:r>
            <a:endParaRPr lang="de-DE" sz="3200" dirty="0">
              <a:ln>
                <a:solidFill>
                  <a:srgbClr val="36544F"/>
                </a:solidFill>
              </a:ln>
              <a:solidFill>
                <a:srgbClr val="B58900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1D39ADA-04F5-BBB0-8AC2-4F1CFF5D4D29}"/>
              </a:ext>
            </a:extLst>
          </p:cNvPr>
          <p:cNvSpPr txBox="1"/>
          <p:nvPr/>
        </p:nvSpPr>
        <p:spPr>
          <a:xfrm>
            <a:off x="6259284" y="38280"/>
            <a:ext cx="2455115" cy="400110"/>
          </a:xfrm>
          <a:prstGeom prst="rect">
            <a:avLst/>
          </a:prstGeom>
          <a:solidFill>
            <a:schemeClr val="accent1">
              <a:lumMod val="40000"/>
              <a:lumOff val="60000"/>
              <a:alpha val="51012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de-DE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9EC321C-3455-D4F5-3C2E-02811B12163C}"/>
              </a:ext>
            </a:extLst>
          </p:cNvPr>
          <p:cNvSpPr txBox="1"/>
          <p:nvPr/>
        </p:nvSpPr>
        <p:spPr>
          <a:xfrm>
            <a:off x="6258579" y="440490"/>
            <a:ext cx="2455115" cy="338554"/>
          </a:xfrm>
          <a:prstGeom prst="rect">
            <a:avLst/>
          </a:prstGeom>
          <a:solidFill>
            <a:schemeClr val="accent1">
              <a:lumMod val="40000"/>
              <a:lumOff val="60000"/>
              <a:alpha val="51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de-DE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nilshartmann.net</a:t>
            </a:r>
            <a:endParaRPr lang="de-DE" sz="1600" b="1" dirty="0">
              <a:solidFill>
                <a:schemeClr val="tx1">
                  <a:lumMod val="65000"/>
                  <a:lumOff val="35000"/>
                </a:schemeClr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1CC1958-07C8-3CB5-8F29-AF8BEFAD70C4}"/>
              </a:ext>
            </a:extLst>
          </p:cNvPr>
          <p:cNvSpPr txBox="1"/>
          <p:nvPr/>
        </p:nvSpPr>
        <p:spPr>
          <a:xfrm>
            <a:off x="4005202" y="1836301"/>
            <a:ext cx="9690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im</a:t>
            </a:r>
            <a:endParaRPr lang="de-DE" sz="4000" dirty="0">
              <a:ln>
                <a:solidFill>
                  <a:srgbClr val="36544F"/>
                </a:solidFill>
              </a:ln>
              <a:solidFill>
                <a:srgbClr val="B58900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7A95F21-8DCE-0559-ED7D-ED59C6BC60FE}"/>
              </a:ext>
            </a:extLst>
          </p:cNvPr>
          <p:cNvSpPr txBox="1"/>
          <p:nvPr/>
        </p:nvSpPr>
        <p:spPr>
          <a:xfrm>
            <a:off x="3299532" y="3573772"/>
            <a:ext cx="15056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endParaRPr lang="de-DE" sz="3200" dirty="0">
              <a:ln>
                <a:solidFill>
                  <a:srgbClr val="36544F"/>
                </a:solidFill>
              </a:ln>
              <a:solidFill>
                <a:srgbClr val="B58900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6FB61D1-DEDE-E407-A54E-A90F45D2E53F}"/>
              </a:ext>
            </a:extLst>
          </p:cNvPr>
          <p:cNvSpPr txBox="1"/>
          <p:nvPr/>
        </p:nvSpPr>
        <p:spPr>
          <a:xfrm>
            <a:off x="4700698" y="1707294"/>
            <a:ext cx="384043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Backend</a:t>
            </a:r>
            <a:endParaRPr lang="de-DE" sz="7200" dirty="0">
              <a:ln>
                <a:solidFill>
                  <a:srgbClr val="36544F"/>
                </a:solidFill>
              </a:ln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6748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AE581-6CB9-1276-65FA-183A37B84D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8E8B88-6C57-FED6-C2F2-7AD180ACB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0FD8F2C-B2EC-1830-04CA-0BD86923EFF9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Was ist mit weiteren Anforderungen?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Schritt-für-Schritt im Editor...</a:t>
            </a:r>
          </a:p>
        </p:txBody>
      </p:sp>
    </p:spTree>
    <p:extLst>
      <p:ext uri="{BB962C8B-B14F-4D97-AF65-F5344CB8AC3E}">
        <p14:creationId xmlns:p14="http://schemas.microsoft.com/office/powerpoint/2010/main" val="2856899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CB248-D2AA-F744-8D7B-9CA8814D4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6C1437-D9AF-8246-28C4-93C3896D3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F00565F-FF82-03FB-2A17-B339789F2C06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React in zwei Minuten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Mit React bauen wir Komponenten</a:t>
            </a:r>
          </a:p>
          <a:p>
            <a:r>
              <a:rPr lang="de-DE" b="0" dirty="0">
                <a:solidFill>
                  <a:srgbClr val="36544F"/>
                </a:solidFill>
              </a:rPr>
              <a:t>Eine Komponente ist eine JavaScript/TypeScript-Funktion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die UI können wir HTML-artigen Code in JS schreiben</a:t>
            </a:r>
          </a:p>
        </p:txBody>
      </p:sp>
    </p:spTree>
    <p:extLst>
      <p:ext uri="{BB962C8B-B14F-4D97-AF65-F5344CB8AC3E}">
        <p14:creationId xmlns:p14="http://schemas.microsoft.com/office/powerpoint/2010/main" val="9139475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techtalk-nextjs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und Kontakt: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/kontakt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8B344DE-7DDF-3FD2-BE3F-1E619D882C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603" y="2577920"/>
            <a:ext cx="1488696" cy="148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Software-Entwickler, –Architekt, Coach, Trainer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09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7B964-00B9-A9BC-0A98-275FAF685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F5DF04-12F1-A45C-5D1D-90AC1888D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FBEE782-6D14-696C-1021-4260460AC531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</p:txBody>
      </p:sp>
    </p:spTree>
    <p:extLst>
      <p:ext uri="{BB962C8B-B14F-4D97-AF65-F5344CB8AC3E}">
        <p14:creationId xmlns:p14="http://schemas.microsoft.com/office/powerpoint/2010/main" val="3292460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75132-54FC-5577-2871-9B687E312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A4D0DE-1D9B-6E32-5472-E745411C0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2F42ED2-FDB9-BEC5-EBA4-DEF871217EED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  <a:p>
            <a:r>
              <a:rPr lang="de-DE" b="0" dirty="0">
                <a:solidFill>
                  <a:srgbClr val="36544F"/>
                </a:solidFill>
              </a:rPr>
              <a:t>fügt serverseitiges Rendern und Routing hinzu</a:t>
            </a:r>
          </a:p>
        </p:txBody>
      </p:sp>
    </p:spTree>
    <p:extLst>
      <p:ext uri="{BB962C8B-B14F-4D97-AF65-F5344CB8AC3E}">
        <p14:creationId xmlns:p14="http://schemas.microsoft.com/office/powerpoint/2010/main" val="447483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4728C-6432-5A32-42A6-D8844A3F7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C65A0E-ACC7-BF85-D9B8-ABA1CEAE7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2A2A70D-7C89-7984-E932-AAB1914CD288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  <a:p>
            <a:r>
              <a:rPr lang="de-DE" b="0" dirty="0">
                <a:solidFill>
                  <a:srgbClr val="36544F"/>
                </a:solidFill>
              </a:rPr>
              <a:t>fügt serverseitiges Rendern und Routing hinzu</a:t>
            </a:r>
          </a:p>
          <a:p>
            <a:r>
              <a:rPr lang="de-DE" b="0" dirty="0">
                <a:solidFill>
                  <a:srgbClr val="36544F"/>
                </a:solidFill>
              </a:rPr>
              <a:t>ähnlich wie Spring Boot, das z.B. Webserver + JSP/</a:t>
            </a:r>
            <a:r>
              <a:rPr lang="de-DE" b="0" dirty="0" err="1">
                <a:solidFill>
                  <a:srgbClr val="36544F"/>
                </a:solidFill>
              </a:rPr>
              <a:t>Thymeleaf</a:t>
            </a:r>
            <a:r>
              <a:rPr lang="de-DE" b="0" dirty="0">
                <a:solidFill>
                  <a:srgbClr val="36544F"/>
                </a:solidFill>
              </a:rPr>
              <a:t> integriert</a:t>
            </a:r>
          </a:p>
        </p:txBody>
      </p:sp>
    </p:spTree>
    <p:extLst>
      <p:ext uri="{BB962C8B-B14F-4D97-AF65-F5344CB8AC3E}">
        <p14:creationId xmlns:p14="http://schemas.microsoft.com/office/powerpoint/2010/main" val="3093011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AD542-7F75-8A59-6CB1-EF0348608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E06F07-1A02-F65B-08C1-9B633ACD4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9207245C-4EBA-261E-EE78-53E34606FCA9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  <a:p>
            <a:r>
              <a:rPr lang="de-DE" b="0" dirty="0">
                <a:solidFill>
                  <a:srgbClr val="36544F"/>
                </a:solidFill>
              </a:rPr>
              <a:t>fügt serverseitiges Rendern und Routing hinzu</a:t>
            </a:r>
          </a:p>
          <a:p>
            <a:r>
              <a:rPr lang="de-DE" b="0" dirty="0">
                <a:solidFill>
                  <a:srgbClr val="36544F"/>
                </a:solidFill>
              </a:rPr>
              <a:t>"Meta-Framework"</a:t>
            </a:r>
          </a:p>
        </p:txBody>
      </p:sp>
    </p:spTree>
    <p:extLst>
      <p:ext uri="{BB962C8B-B14F-4D97-AF65-F5344CB8AC3E}">
        <p14:creationId xmlns:p14="http://schemas.microsoft.com/office/powerpoint/2010/main" val="3398928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B321D-1C30-0BD5-C6BA-F22A29A53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14C7FD-DCA2-A556-FC16-C41279298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30A8985-E11C-7560-56E4-4A3903FB935C}"/>
              </a:ext>
            </a:extLst>
          </p:cNvPr>
          <p:cNvSpPr txBox="1"/>
          <p:nvPr/>
        </p:nvSpPr>
        <p:spPr>
          <a:xfrm>
            <a:off x="238222" y="692175"/>
            <a:ext cx="2308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1778B8"/>
                </a:solidFill>
              </a:rPr>
              <a:t>http://localhost:21000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BB20925-4EE6-B352-5006-EE0C6D1FF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0828" y="804157"/>
            <a:ext cx="4481607" cy="3958688"/>
          </a:xfrm>
          <a:prstGeom prst="rect">
            <a:avLst/>
          </a:prstGeom>
          <a:effectLst>
            <a:outerShdw blurRad="505060" dist="123752" dir="2700000" sx="102173" sy="102173" algn="tl" rotWithShape="0">
              <a:prstClr val="black">
                <a:alpha val="29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47529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35718-8593-006C-EA6C-94FCBCC0F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7FC39B-3715-B368-3093-559572172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E664832-8AF0-74E0-529F-BCCBB98E634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Ein Beispiel...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Brauchen wir dafür JavaScript im Browser? React?</a:t>
            </a:r>
          </a:p>
        </p:txBody>
      </p:sp>
    </p:spTree>
    <p:extLst>
      <p:ext uri="{BB962C8B-B14F-4D97-AF65-F5344CB8AC3E}">
        <p14:creationId xmlns:p14="http://schemas.microsoft.com/office/powerpoint/2010/main" val="1590097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260</Words>
  <Application>Microsoft Macintosh PowerPoint</Application>
  <PresentationFormat>Bildschirmpräsentation (16:9)</PresentationFormat>
  <Paragraphs>59</Paragraphs>
  <Slides>12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Montserrat</vt:lpstr>
      <vt:lpstr>Source Sans Pro</vt:lpstr>
      <vt:lpstr>Source Sans Pro SemiBold</vt:lpstr>
      <vt:lpstr>Office-Design</vt:lpstr>
      <vt:lpstr>tech &amp; talk Dortmund | 25. April 2025 | @nilshartmann</vt:lpstr>
      <vt:lpstr>https://nilshartmann.net</vt:lpstr>
      <vt:lpstr>Next.js</vt:lpstr>
      <vt:lpstr>Next.js</vt:lpstr>
      <vt:lpstr>Next.js</vt:lpstr>
      <vt:lpstr>Next.js</vt:lpstr>
      <vt:lpstr>Next.js</vt:lpstr>
      <vt:lpstr>Ein Beispiel...</vt:lpstr>
      <vt:lpstr>Ein Beispiel...</vt:lpstr>
      <vt:lpstr>Ein Beispiel...</vt:lpstr>
      <vt:lpstr>Ein Beispiel...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1248</cp:revision>
  <cp:lastPrinted>2019-09-04T14:49:47Z</cp:lastPrinted>
  <dcterms:created xsi:type="dcterms:W3CDTF">2016-03-28T15:59:53Z</dcterms:created>
  <dcterms:modified xsi:type="dcterms:W3CDTF">2025-04-15T08:03:47Z</dcterms:modified>
</cp:coreProperties>
</file>

<file path=docProps/thumbnail.jpeg>
</file>